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3" r:id="rId1"/>
    <p:sldMasterId id="2147483706" r:id="rId2"/>
  </p:sldMasterIdLst>
  <p:sldIdLst>
    <p:sldId id="269" r:id="rId3"/>
    <p:sldId id="284" r:id="rId4"/>
    <p:sldId id="286" r:id="rId5"/>
    <p:sldId id="287" r:id="rId6"/>
    <p:sldId id="258" r:id="rId7"/>
    <p:sldId id="289" r:id="rId8"/>
    <p:sldId id="285" r:id="rId9"/>
    <p:sldId id="267" r:id="rId10"/>
    <p:sldId id="293" r:id="rId11"/>
    <p:sldId id="295" r:id="rId12"/>
    <p:sldId id="291" r:id="rId13"/>
    <p:sldId id="296" r:id="rId14"/>
    <p:sldId id="288" r:id="rId15"/>
    <p:sldId id="298" r:id="rId16"/>
    <p:sldId id="292" r:id="rId17"/>
    <p:sldId id="297" r:id="rId18"/>
    <p:sldId id="299" r:id="rId19"/>
    <p:sldId id="300" r:id="rId20"/>
    <p:sldId id="301" r:id="rId21"/>
    <p:sldId id="302" r:id="rId22"/>
    <p:sldId id="265" r:id="rId23"/>
    <p:sldId id="303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63"/>
  </p:normalViewPr>
  <p:slideViewPr>
    <p:cSldViewPr snapToGrid="0" snapToObjects="1">
      <p:cViewPr varScale="1">
        <p:scale>
          <a:sx n="127" d="100"/>
          <a:sy n="127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full eff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8"/>
            <a:ext cx="9144000" cy="68553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t"/>
          <a:lstStyle>
            <a:lvl1pPr algn="ctr">
              <a:defRPr sz="45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58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30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full eff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30909"/>
            <a:ext cx="6858000" cy="2387600"/>
          </a:xfrm>
        </p:spPr>
        <p:txBody>
          <a:bodyPr anchor="t"/>
          <a:lstStyle>
            <a:lvl1pPr algn="ctr"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061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28650" y="358997"/>
            <a:ext cx="7886700" cy="666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28650" y="1230595"/>
            <a:ext cx="7886700" cy="492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737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1709739"/>
            <a:ext cx="78867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58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44370"/>
            <a:ext cx="7886700" cy="68366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230597"/>
            <a:ext cx="3886200" cy="5023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230597"/>
            <a:ext cx="3886200" cy="5023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53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4745"/>
            <a:ext cx="7886700" cy="640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68414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93721"/>
            <a:ext cx="3868340" cy="4095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68414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93721"/>
            <a:ext cx="3887391" cy="4095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3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12729"/>
            <a:ext cx="7886700" cy="6152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404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" y="0"/>
            <a:ext cx="9139539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143000" y="1130909"/>
            <a:ext cx="6858000" cy="2387600"/>
          </a:xfrm>
        </p:spPr>
        <p:txBody>
          <a:bodyPr anchor="t"/>
          <a:lstStyle>
            <a:lvl1pPr algn="ctr"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796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2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2- small eff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2612" cy="6859041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t"/>
          <a:lstStyle>
            <a:lvl1pPr algn="ctr">
              <a:defRPr sz="45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431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28650" y="367543"/>
            <a:ext cx="7886700" cy="666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28650" y="1230595"/>
            <a:ext cx="7886700" cy="492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6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28650" y="367543"/>
            <a:ext cx="7886700" cy="666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28650" y="1230595"/>
            <a:ext cx="7886700" cy="492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966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1709739"/>
            <a:ext cx="78867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644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44370"/>
            <a:ext cx="7886700" cy="68366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230597"/>
            <a:ext cx="3886200" cy="5023281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230597"/>
            <a:ext cx="3886200" cy="5023281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1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4745"/>
            <a:ext cx="7886700" cy="64093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68414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93721"/>
            <a:ext cx="3868340" cy="4095943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68414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93721"/>
            <a:ext cx="3887391" cy="4095943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77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12729"/>
            <a:ext cx="7886700" cy="61529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12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en_Cre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" y="-1"/>
            <a:ext cx="9142612" cy="6859041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48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6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" y="-1041"/>
            <a:ext cx="9142612" cy="685904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7543"/>
            <a:ext cx="7886700" cy="666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30595"/>
            <a:ext cx="7886700" cy="492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54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48" userDrawn="1">
          <p15:clr>
            <a:srgbClr val="F26B43"/>
          </p15:clr>
        </p15:guide>
        <p15:guide id="3" orient="horz" pos="600" userDrawn="1">
          <p15:clr>
            <a:srgbClr val="F26B43"/>
          </p15:clr>
        </p15:guide>
        <p15:guide id="4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" y="0"/>
            <a:ext cx="9139539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58997"/>
            <a:ext cx="7886700" cy="6665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30595"/>
            <a:ext cx="7886700" cy="492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E6B92C82-A379-4545-9012-2E0C55996908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9D5DE6D7-F04D-7741-82FC-941AB368F7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648" userDrawn="1">
          <p15:clr>
            <a:srgbClr val="F26B43"/>
          </p15:clr>
        </p15:guide>
        <p15:guide id="4" orient="horz" pos="600" userDrawn="1">
          <p15:clr>
            <a:srgbClr val="F26B43"/>
          </p15:clr>
        </p15:guide>
        <p15:guide id="5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Module2:</a:t>
            </a:r>
            <a:r>
              <a:rPr lang="zh-CN" altLang="en-US" dirty="0"/>
              <a:t> </a:t>
            </a:r>
            <a:r>
              <a:rPr lang="en-US" altLang="zh-CN" dirty="0"/>
              <a:t>Yelp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 err="1"/>
              <a:t>Xiaohan</a:t>
            </a:r>
            <a:r>
              <a:rPr lang="zh-CN" altLang="en-US" dirty="0"/>
              <a:t> </a:t>
            </a:r>
            <a:r>
              <a:rPr lang="en-US" altLang="zh-CN" dirty="0"/>
              <a:t>Wang,</a:t>
            </a:r>
            <a:r>
              <a:rPr lang="zh-CN" altLang="en-US" dirty="0"/>
              <a:t> </a:t>
            </a:r>
            <a:r>
              <a:rPr lang="en-US" altLang="zh-CN" dirty="0" err="1"/>
              <a:t>Tiannan</a:t>
            </a:r>
            <a:r>
              <a:rPr lang="zh-CN" altLang="en-US" dirty="0"/>
              <a:t> </a:t>
            </a:r>
            <a:r>
              <a:rPr lang="en-US" altLang="zh-CN" dirty="0"/>
              <a:t>Huang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Siyu</a:t>
            </a:r>
            <a:r>
              <a:rPr lang="zh-CN" altLang="en-US" dirty="0"/>
              <a:t> </a:t>
            </a:r>
            <a:r>
              <a:rPr lang="en-US" altLang="zh-CN" dirty="0"/>
              <a:t>Wang</a:t>
            </a:r>
          </a:p>
          <a:p>
            <a:pPr algn="r"/>
            <a:r>
              <a:rPr lang="en-US" altLang="zh-CN" dirty="0"/>
              <a:t>Tues</a:t>
            </a:r>
            <a:r>
              <a:rPr lang="zh-CN" altLang="en-US" dirty="0"/>
              <a:t> </a:t>
            </a:r>
            <a:r>
              <a:rPr lang="en-US" altLang="zh-CN" dirty="0"/>
              <a:t>Group3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449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BD75B-506F-8A49-A7FE-29D48E491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Chi-Square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endParaRPr lang="en-US" dirty="0"/>
          </a:p>
        </p:txBody>
      </p:sp>
      <p:graphicFrame>
        <p:nvGraphicFramePr>
          <p:cNvPr id="3" name="内容占位符 2">
            <a:extLst>
              <a:ext uri="{FF2B5EF4-FFF2-40B4-BE49-F238E27FC236}">
                <a16:creationId xmlns:a16="http://schemas.microsoft.com/office/drawing/2014/main" id="{7340FC72-52B8-294C-81FB-8E4F1DCB6B90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28650" y="1732731"/>
          <a:ext cx="7885593" cy="1112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47161">
                  <a:extLst>
                    <a:ext uri="{9D8B030D-6E8A-4147-A177-3AD203B41FA5}">
                      <a16:colId xmlns:a16="http://schemas.microsoft.com/office/drawing/2014/main" val="3287287384"/>
                    </a:ext>
                  </a:extLst>
                </a:gridCol>
                <a:gridCol w="1134550">
                  <a:extLst>
                    <a:ext uri="{9D8B030D-6E8A-4147-A177-3AD203B41FA5}">
                      <a16:colId xmlns:a16="http://schemas.microsoft.com/office/drawing/2014/main" val="1690210499"/>
                    </a:ext>
                  </a:extLst>
                </a:gridCol>
                <a:gridCol w="1172056">
                  <a:extLst>
                    <a:ext uri="{9D8B030D-6E8A-4147-A177-3AD203B41FA5}">
                      <a16:colId xmlns:a16="http://schemas.microsoft.com/office/drawing/2014/main" val="3795678626"/>
                    </a:ext>
                  </a:extLst>
                </a:gridCol>
                <a:gridCol w="1303326">
                  <a:extLst>
                    <a:ext uri="{9D8B030D-6E8A-4147-A177-3AD203B41FA5}">
                      <a16:colId xmlns:a16="http://schemas.microsoft.com/office/drawing/2014/main" val="2268746891"/>
                    </a:ext>
                  </a:extLst>
                </a:gridCol>
                <a:gridCol w="1237692">
                  <a:extLst>
                    <a:ext uri="{9D8B030D-6E8A-4147-A177-3AD203B41FA5}">
                      <a16:colId xmlns:a16="http://schemas.microsoft.com/office/drawing/2014/main" val="3623173664"/>
                    </a:ext>
                  </a:extLst>
                </a:gridCol>
                <a:gridCol w="1190808">
                  <a:extLst>
                    <a:ext uri="{9D8B030D-6E8A-4147-A177-3AD203B41FA5}">
                      <a16:colId xmlns:a16="http://schemas.microsoft.com/office/drawing/2014/main" val="17581124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85326" marR="85326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ONE-STAR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TWO-STAR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THREE-STAR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FOUR-STAR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FIVE-STAR</a:t>
                      </a:r>
                      <a:endParaRPr lang="zh-CN" altLang="en-US" dirty="0"/>
                    </a:p>
                  </a:txBody>
                  <a:tcPr marL="85326" marR="85326"/>
                </a:tc>
                <a:extLst>
                  <a:ext uri="{0D108BD9-81ED-4DB2-BD59-A6C34878D82A}">
                    <a16:rowId xmlns:a16="http://schemas.microsoft.com/office/drawing/2014/main" val="1254116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appears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68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70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129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234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178</a:t>
                      </a:r>
                      <a:endParaRPr lang="zh-CN" altLang="en-US" dirty="0"/>
                    </a:p>
                  </a:txBody>
                  <a:tcPr marL="85326" marR="85326"/>
                </a:tc>
                <a:extLst>
                  <a:ext uri="{0D108BD9-81ED-4DB2-BD59-A6C34878D82A}">
                    <a16:rowId xmlns:a16="http://schemas.microsoft.com/office/drawing/2014/main" val="1270043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does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appear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439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663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1185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1922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1999</a:t>
                      </a:r>
                      <a:endParaRPr lang="zh-CN" altLang="en-US" dirty="0"/>
                    </a:p>
                  </a:txBody>
                  <a:tcPr marL="85326" marR="85326"/>
                </a:tc>
                <a:extLst>
                  <a:ext uri="{0D108BD9-81ED-4DB2-BD59-A6C34878D82A}">
                    <a16:rowId xmlns:a16="http://schemas.microsoft.com/office/drawing/2014/main" val="3618552643"/>
                  </a:ext>
                </a:extLst>
              </a:tr>
            </a:tbl>
          </a:graphicData>
        </a:graphic>
      </p:graphicFrame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5A91981C-4969-144B-A524-8F9834C7A45A}"/>
              </a:ext>
            </a:extLst>
          </p:cNvPr>
          <p:cNvSpPr txBox="1">
            <a:spLocks/>
          </p:cNvSpPr>
          <p:nvPr/>
        </p:nvSpPr>
        <p:spPr>
          <a:xfrm>
            <a:off x="628650" y="1230595"/>
            <a:ext cx="7886700" cy="492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Take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example: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1C239F-AD3F-504D-B66D-19407E76C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662" y="2984462"/>
            <a:ext cx="6897565" cy="2331218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1C46254-F14E-394E-ABAE-C01E8BB76E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3619737"/>
              </p:ext>
            </p:extLst>
          </p:nvPr>
        </p:nvGraphicFramePr>
        <p:xfrm>
          <a:off x="628647" y="5418192"/>
          <a:ext cx="7885596" cy="7416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4266">
                  <a:extLst>
                    <a:ext uri="{9D8B030D-6E8A-4147-A177-3AD203B41FA5}">
                      <a16:colId xmlns:a16="http://schemas.microsoft.com/office/drawing/2014/main" val="586161178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4270014285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3863278549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3374647123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915101493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24021013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Line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Legs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Selection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Sushi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dirty="0"/>
                        <a:t>Rib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944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P-value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0.208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570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353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BD75B-506F-8A49-A7FE-29D48E491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Wilcoxon two-sample test</a:t>
            </a:r>
            <a:endParaRPr lang="en-US" dirty="0"/>
          </a:p>
        </p:txBody>
      </p:sp>
      <p:graphicFrame>
        <p:nvGraphicFramePr>
          <p:cNvPr id="3" name="内容占位符 2">
            <a:extLst>
              <a:ext uri="{FF2B5EF4-FFF2-40B4-BE49-F238E27FC236}">
                <a16:creationId xmlns:a16="http://schemas.microsoft.com/office/drawing/2014/main" id="{7340FC72-52B8-294C-81FB-8E4F1DCB6B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8114450"/>
              </p:ext>
            </p:extLst>
          </p:nvPr>
        </p:nvGraphicFramePr>
        <p:xfrm>
          <a:off x="336621" y="1164953"/>
          <a:ext cx="8470758" cy="1112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92730">
                  <a:extLst>
                    <a:ext uri="{9D8B030D-6E8A-4147-A177-3AD203B41FA5}">
                      <a16:colId xmlns:a16="http://schemas.microsoft.com/office/drawing/2014/main" val="3287287384"/>
                    </a:ext>
                  </a:extLst>
                </a:gridCol>
                <a:gridCol w="1187687">
                  <a:extLst>
                    <a:ext uri="{9D8B030D-6E8A-4147-A177-3AD203B41FA5}">
                      <a16:colId xmlns:a16="http://schemas.microsoft.com/office/drawing/2014/main" val="1690210499"/>
                    </a:ext>
                  </a:extLst>
                </a:gridCol>
                <a:gridCol w="1264422">
                  <a:extLst>
                    <a:ext uri="{9D8B030D-6E8A-4147-A177-3AD203B41FA5}">
                      <a16:colId xmlns:a16="http://schemas.microsoft.com/office/drawing/2014/main" val="3795678626"/>
                    </a:ext>
                  </a:extLst>
                </a:gridCol>
                <a:gridCol w="1406037">
                  <a:extLst>
                    <a:ext uri="{9D8B030D-6E8A-4147-A177-3AD203B41FA5}">
                      <a16:colId xmlns:a16="http://schemas.microsoft.com/office/drawing/2014/main" val="2268746891"/>
                    </a:ext>
                  </a:extLst>
                </a:gridCol>
                <a:gridCol w="1335230">
                  <a:extLst>
                    <a:ext uri="{9D8B030D-6E8A-4147-A177-3AD203B41FA5}">
                      <a16:colId xmlns:a16="http://schemas.microsoft.com/office/drawing/2014/main" val="3623173664"/>
                    </a:ext>
                  </a:extLst>
                </a:gridCol>
                <a:gridCol w="1284652">
                  <a:extLst>
                    <a:ext uri="{9D8B030D-6E8A-4147-A177-3AD203B41FA5}">
                      <a16:colId xmlns:a16="http://schemas.microsoft.com/office/drawing/2014/main" val="17581124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85326" marR="85326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ONE-STAR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TWO-STAR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THREE-STAR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FOUR-STAR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FIVE-STAR</a:t>
                      </a:r>
                      <a:endParaRPr lang="zh-CN" altLang="en-US" dirty="0"/>
                    </a:p>
                  </a:txBody>
                  <a:tcPr marL="85326" marR="85326"/>
                </a:tc>
                <a:extLst>
                  <a:ext uri="{0D108BD9-81ED-4DB2-BD59-A6C34878D82A}">
                    <a16:rowId xmlns:a16="http://schemas.microsoft.com/office/drawing/2014/main" val="1254116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appears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68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70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129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234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178</a:t>
                      </a:r>
                      <a:endParaRPr lang="zh-CN" altLang="en-US" dirty="0"/>
                    </a:p>
                  </a:txBody>
                  <a:tcPr marL="85326" marR="85326"/>
                </a:tc>
                <a:extLst>
                  <a:ext uri="{0D108BD9-81ED-4DB2-BD59-A6C34878D82A}">
                    <a16:rowId xmlns:a16="http://schemas.microsoft.com/office/drawing/2014/main" val="1270043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does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appear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439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663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1185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1922</a:t>
                      </a:r>
                      <a:endParaRPr lang="zh-CN" altLang="en-US" dirty="0"/>
                    </a:p>
                  </a:txBody>
                  <a:tcPr marL="85326" marR="8532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1999</a:t>
                      </a:r>
                      <a:endParaRPr lang="zh-CN" altLang="en-US" dirty="0"/>
                    </a:p>
                  </a:txBody>
                  <a:tcPr marL="85326" marR="85326"/>
                </a:tc>
                <a:extLst>
                  <a:ext uri="{0D108BD9-81ED-4DB2-BD59-A6C34878D82A}">
                    <a16:rowId xmlns:a16="http://schemas.microsoft.com/office/drawing/2014/main" val="3618552643"/>
                  </a:ext>
                </a:extLst>
              </a:tr>
            </a:tbl>
          </a:graphicData>
        </a:graphic>
      </p:graphicFrame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5A91981C-4969-144B-A524-8F9834C7A45A}"/>
              </a:ext>
            </a:extLst>
          </p:cNvPr>
          <p:cNvSpPr txBox="1">
            <a:spLocks/>
          </p:cNvSpPr>
          <p:nvPr/>
        </p:nvSpPr>
        <p:spPr>
          <a:xfrm>
            <a:off x="628650" y="1230595"/>
            <a:ext cx="7886700" cy="492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Take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example:</a:t>
            </a:r>
          </a:p>
          <a:p>
            <a:pPr lvl="1"/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(1…1,</a:t>
            </a:r>
            <a:r>
              <a:rPr lang="zh-CN" altLang="en-US" dirty="0"/>
              <a:t> </a:t>
            </a:r>
            <a:r>
              <a:rPr lang="en-US" altLang="zh-CN" dirty="0"/>
              <a:t>2…2,</a:t>
            </a:r>
            <a:r>
              <a:rPr lang="zh-CN" altLang="en-US" dirty="0"/>
              <a:t> </a:t>
            </a:r>
            <a:r>
              <a:rPr lang="en-US" altLang="zh-CN" dirty="0"/>
              <a:t>3…3,</a:t>
            </a:r>
            <a:r>
              <a:rPr lang="zh-CN" altLang="en-US" dirty="0"/>
              <a:t> </a:t>
            </a:r>
            <a:r>
              <a:rPr lang="en-US" altLang="zh-CN" dirty="0"/>
              <a:t>4…4,</a:t>
            </a:r>
            <a:r>
              <a:rPr lang="zh-CN" altLang="en-US" dirty="0"/>
              <a:t> </a:t>
            </a:r>
            <a:r>
              <a:rPr lang="en-US" altLang="zh-CN" dirty="0"/>
              <a:t>5…5)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counts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1,2,3,4,5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68,70,129,234,178</a:t>
            </a:r>
          </a:p>
          <a:p>
            <a:pPr lvl="1"/>
            <a:r>
              <a:rPr lang="en-US" altLang="zh-CN" dirty="0"/>
              <a:t>Y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(1…1,</a:t>
            </a:r>
            <a:r>
              <a:rPr lang="zh-CN" altLang="en-US" dirty="0"/>
              <a:t> </a:t>
            </a:r>
            <a:r>
              <a:rPr lang="en-US" altLang="zh-CN" dirty="0"/>
              <a:t>2…2,</a:t>
            </a:r>
            <a:r>
              <a:rPr lang="zh-CN" altLang="en-US" dirty="0"/>
              <a:t> </a:t>
            </a:r>
            <a:r>
              <a:rPr lang="en-US" altLang="zh-CN" dirty="0"/>
              <a:t>3…3,</a:t>
            </a:r>
            <a:r>
              <a:rPr lang="zh-CN" altLang="en-US" dirty="0"/>
              <a:t> </a:t>
            </a:r>
            <a:r>
              <a:rPr lang="en-US" altLang="zh-CN" dirty="0"/>
              <a:t>4…4,</a:t>
            </a:r>
            <a:r>
              <a:rPr lang="zh-CN" altLang="en-US" dirty="0"/>
              <a:t> </a:t>
            </a:r>
            <a:r>
              <a:rPr lang="en-US" altLang="zh-CN" dirty="0"/>
              <a:t>5…5)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counts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1,2,3,4,5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439,</a:t>
            </a:r>
            <a:r>
              <a:rPr lang="zh-CN" altLang="en-US" dirty="0"/>
              <a:t> </a:t>
            </a:r>
            <a:r>
              <a:rPr lang="en-US" altLang="zh-CN" dirty="0"/>
              <a:t>663,</a:t>
            </a:r>
            <a:r>
              <a:rPr lang="zh-CN" altLang="en-US" dirty="0"/>
              <a:t> </a:t>
            </a:r>
            <a:r>
              <a:rPr lang="en-US" altLang="zh-CN" dirty="0"/>
              <a:t>1185,</a:t>
            </a:r>
            <a:r>
              <a:rPr lang="zh-CN" altLang="en-US" dirty="0"/>
              <a:t> </a:t>
            </a:r>
            <a:r>
              <a:rPr lang="en-US" altLang="zh-CN" dirty="0"/>
              <a:t>1922,</a:t>
            </a:r>
            <a:r>
              <a:rPr lang="zh-CN" altLang="en-US" dirty="0"/>
              <a:t> </a:t>
            </a:r>
            <a:r>
              <a:rPr lang="en-US" altLang="zh-CN" dirty="0"/>
              <a:t>1999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E1C46254-F14E-394E-ABAE-C01E8BB76E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347718"/>
              </p:ext>
            </p:extLst>
          </p:nvPr>
        </p:nvGraphicFramePr>
        <p:xfrm>
          <a:off x="411984" y="4433453"/>
          <a:ext cx="8320032" cy="7416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86672">
                  <a:extLst>
                    <a:ext uri="{9D8B030D-6E8A-4147-A177-3AD203B41FA5}">
                      <a16:colId xmlns:a16="http://schemas.microsoft.com/office/drawing/2014/main" val="586161178"/>
                    </a:ext>
                  </a:extLst>
                </a:gridCol>
                <a:gridCol w="1386672">
                  <a:extLst>
                    <a:ext uri="{9D8B030D-6E8A-4147-A177-3AD203B41FA5}">
                      <a16:colId xmlns:a16="http://schemas.microsoft.com/office/drawing/2014/main" val="4270014285"/>
                    </a:ext>
                  </a:extLst>
                </a:gridCol>
                <a:gridCol w="1386672">
                  <a:extLst>
                    <a:ext uri="{9D8B030D-6E8A-4147-A177-3AD203B41FA5}">
                      <a16:colId xmlns:a16="http://schemas.microsoft.com/office/drawing/2014/main" val="3863278549"/>
                    </a:ext>
                  </a:extLst>
                </a:gridCol>
                <a:gridCol w="1386672">
                  <a:extLst>
                    <a:ext uri="{9D8B030D-6E8A-4147-A177-3AD203B41FA5}">
                      <a16:colId xmlns:a16="http://schemas.microsoft.com/office/drawing/2014/main" val="3374647123"/>
                    </a:ext>
                  </a:extLst>
                </a:gridCol>
                <a:gridCol w="1386672">
                  <a:extLst>
                    <a:ext uri="{9D8B030D-6E8A-4147-A177-3AD203B41FA5}">
                      <a16:colId xmlns:a16="http://schemas.microsoft.com/office/drawing/2014/main" val="915101493"/>
                    </a:ext>
                  </a:extLst>
                </a:gridCol>
                <a:gridCol w="1386672">
                  <a:extLst>
                    <a:ext uri="{9D8B030D-6E8A-4147-A177-3AD203B41FA5}">
                      <a16:colId xmlns:a16="http://schemas.microsoft.com/office/drawing/2014/main" val="24021013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Line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Legs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i="0" u="none" dirty="0"/>
                        <a:t>Selection</a:t>
                      </a:r>
                      <a:endParaRPr lang="zh-CN" altLang="en-US" b="0" i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Sushi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Rib</a:t>
                      </a:r>
                      <a:endParaRPr lang="zh-CN" altLang="en-US" b="1" i="1" u="sn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944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P-value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0.182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570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5420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EB1BC4-FBCF-F943-B273-E812C4260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Result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66A671-523A-4547-B219-F44BD889F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Combine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previous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results: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Some</a:t>
            </a:r>
            <a:r>
              <a:rPr kumimoji="1" lang="zh-CN" altLang="en-US" dirty="0"/>
              <a:t> </a:t>
            </a:r>
            <a:r>
              <a:rPr kumimoji="1" lang="en-US" altLang="zh-CN" dirty="0"/>
              <a:t>Suggestions</a:t>
            </a:r>
            <a:endParaRPr kumimoji="1" lang="zh-CN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B1316A6-AA37-9544-9004-54131EFDAA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5478627"/>
              </p:ext>
            </p:extLst>
          </p:nvPr>
        </p:nvGraphicFramePr>
        <p:xfrm>
          <a:off x="628650" y="1700301"/>
          <a:ext cx="7885596" cy="13766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4266">
                  <a:extLst>
                    <a:ext uri="{9D8B030D-6E8A-4147-A177-3AD203B41FA5}">
                      <a16:colId xmlns:a16="http://schemas.microsoft.com/office/drawing/2014/main" val="586161178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4270014285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3863278549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3374647123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915101493"/>
                    </a:ext>
                  </a:extLst>
                </a:gridCol>
                <a:gridCol w="1314266">
                  <a:extLst>
                    <a:ext uri="{9D8B030D-6E8A-4147-A177-3AD203B41FA5}">
                      <a16:colId xmlns:a16="http://schemas.microsoft.com/office/drawing/2014/main" val="24021013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Line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Legs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i="0" u="none" dirty="0"/>
                        <a:t>Selection</a:t>
                      </a:r>
                      <a:endParaRPr lang="zh-CN" altLang="en-US" b="0" i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i="1" u="sng" dirty="0"/>
                        <a:t>Sushi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dirty="0"/>
                        <a:t>Rib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944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P-value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from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Chi-Square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0.208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570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P-value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from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 err="1"/>
                        <a:t>wilcoxon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0.182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215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3647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A8CF30-6772-524D-94A8-ABCE4D96D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Seasonal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Trend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Recap</a:t>
            </a:r>
            <a:endParaRPr kumimoji="1" lang="zh-CN" altLang="en-US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C0832ACE-26EB-3849-914B-780DA0FD61C4}"/>
              </a:ext>
            </a:extLst>
          </p:cNvPr>
          <p:cNvSpPr txBox="1">
            <a:spLocks/>
          </p:cNvSpPr>
          <p:nvPr/>
        </p:nvSpPr>
        <p:spPr>
          <a:xfrm>
            <a:off x="628650" y="1230595"/>
            <a:ext cx="7886700" cy="492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Red</a:t>
            </a:r>
            <a:r>
              <a:rPr kumimoji="1" lang="zh-CN" altLang="en-US" dirty="0"/>
              <a:t> </a:t>
            </a:r>
            <a:r>
              <a:rPr kumimoji="1" lang="en-US" altLang="zh-CN" dirty="0"/>
              <a:t>dots</a:t>
            </a:r>
            <a:r>
              <a:rPr kumimoji="1" lang="zh-CN" altLang="en-US" dirty="0"/>
              <a:t> </a:t>
            </a:r>
            <a:r>
              <a:rPr kumimoji="1" lang="en-US" altLang="zh-CN" dirty="0"/>
              <a:t>denote</a:t>
            </a:r>
            <a:r>
              <a:rPr kumimoji="1" lang="zh-CN" altLang="en-US" dirty="0"/>
              <a:t> </a:t>
            </a:r>
            <a:r>
              <a:rPr kumimoji="1" lang="en-US" altLang="zh-CN" dirty="0"/>
              <a:t>average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stars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December</a:t>
            </a:r>
            <a:endParaRPr kumimoji="1" lang="zh-CN" altLang="en-US" dirty="0"/>
          </a:p>
        </p:txBody>
      </p:sp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1E620627-A5D9-F642-A6D7-FF5F7277B4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609849"/>
            <a:ext cx="7886700" cy="4170768"/>
          </a:xfrm>
        </p:spPr>
      </p:pic>
    </p:spTree>
    <p:extLst>
      <p:ext uri="{BB962C8B-B14F-4D97-AF65-F5344CB8AC3E}">
        <p14:creationId xmlns:p14="http://schemas.microsoft.com/office/powerpoint/2010/main" val="1536284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1A5E49-E0CF-0542-B896-A77C82A0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Pre-defined</a:t>
            </a:r>
            <a:r>
              <a:rPr kumimoji="1" lang="zh-CN" altLang="en-US" dirty="0"/>
              <a:t> </a:t>
            </a:r>
            <a:r>
              <a:rPr kumimoji="1" lang="en-US" altLang="zh-CN" dirty="0"/>
              <a:t>Season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508088-A694-DD42-BB19-647105AFE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Spring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(3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5),</a:t>
            </a:r>
            <a:r>
              <a:rPr kumimoji="1" lang="zh-CN" altLang="en-US" dirty="0"/>
              <a:t> </a:t>
            </a:r>
            <a:r>
              <a:rPr kumimoji="1" lang="en-US" altLang="zh-CN" dirty="0"/>
              <a:t>Summer</a:t>
            </a:r>
            <a:r>
              <a:rPr kumimoji="1" lang="zh-CN" altLang="en-US" dirty="0"/>
              <a:t> </a:t>
            </a:r>
            <a:r>
              <a:rPr kumimoji="1" lang="en-US" altLang="zh-CN" dirty="0"/>
              <a:t>(6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8),</a:t>
            </a:r>
            <a:r>
              <a:rPr kumimoji="1" lang="zh-CN" altLang="en-US" dirty="0"/>
              <a:t> </a:t>
            </a:r>
            <a:r>
              <a:rPr kumimoji="1" lang="en-US" altLang="zh-CN" dirty="0"/>
              <a:t>Autumn</a:t>
            </a:r>
            <a:r>
              <a:rPr kumimoji="1" lang="zh-CN" altLang="en-US" dirty="0"/>
              <a:t> </a:t>
            </a:r>
            <a:r>
              <a:rPr kumimoji="1" lang="en-US" altLang="zh-CN" dirty="0"/>
              <a:t>(9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11),</a:t>
            </a:r>
            <a:r>
              <a:rPr kumimoji="1" lang="zh-CN" altLang="en-US" dirty="0"/>
              <a:t> </a:t>
            </a:r>
            <a:r>
              <a:rPr kumimoji="1" lang="en-US" altLang="zh-CN" dirty="0"/>
              <a:t>Winter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(12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2)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en-US" altLang="zh-CN" dirty="0"/>
              <a:t>Hypothesis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Testing: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41E3717-6A3E-BC47-8A42-9B0CC6F6C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8700"/>
            <a:ext cx="9144000" cy="2947551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4671E5C3-B484-D84F-870B-AE9AFCBBEE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4410646"/>
              </p:ext>
            </p:extLst>
          </p:nvPr>
        </p:nvGraphicFramePr>
        <p:xfrm>
          <a:off x="316524" y="5256565"/>
          <a:ext cx="8510952" cy="7416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27738">
                  <a:extLst>
                    <a:ext uri="{9D8B030D-6E8A-4147-A177-3AD203B41FA5}">
                      <a16:colId xmlns:a16="http://schemas.microsoft.com/office/drawing/2014/main" val="2854845918"/>
                    </a:ext>
                  </a:extLst>
                </a:gridCol>
                <a:gridCol w="1896626">
                  <a:extLst>
                    <a:ext uri="{9D8B030D-6E8A-4147-A177-3AD203B41FA5}">
                      <a16:colId xmlns:a16="http://schemas.microsoft.com/office/drawing/2014/main" val="224381132"/>
                    </a:ext>
                  </a:extLst>
                </a:gridCol>
                <a:gridCol w="1336431">
                  <a:extLst>
                    <a:ext uri="{9D8B030D-6E8A-4147-A177-3AD203B41FA5}">
                      <a16:colId xmlns:a16="http://schemas.microsoft.com/office/drawing/2014/main" val="2435281366"/>
                    </a:ext>
                  </a:extLst>
                </a:gridCol>
                <a:gridCol w="3150157">
                  <a:extLst>
                    <a:ext uri="{9D8B030D-6E8A-4147-A177-3AD203B41FA5}">
                      <a16:colId xmlns:a16="http://schemas.microsoft.com/office/drawing/2014/main" val="17928789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Chi-square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ANOVA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35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Kruskal-Wallis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K-sample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test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371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P-value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0.004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0.000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887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104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BBBEF2-E553-EE42-ACBA-F0B77513F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Season</a:t>
            </a:r>
            <a:r>
              <a:rPr kumimoji="1" lang="zh-CN" altLang="en-US" dirty="0"/>
              <a:t> </a:t>
            </a:r>
            <a:r>
              <a:rPr kumimoji="1" lang="en-US" altLang="zh-CN" dirty="0"/>
              <a:t>Trend</a:t>
            </a:r>
            <a:endParaRPr kumimoji="1" lang="zh-CN" altLang="en-US" dirty="0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927BFB77-9417-2240-9817-BBCF2F003B62}"/>
              </a:ext>
            </a:extLst>
          </p:cNvPr>
          <p:cNvSpPr txBox="1">
            <a:spLocks/>
          </p:cNvSpPr>
          <p:nvPr/>
        </p:nvSpPr>
        <p:spPr>
          <a:xfrm>
            <a:off x="628650" y="1230595"/>
            <a:ext cx="7886700" cy="4929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Decompose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time</a:t>
            </a:r>
            <a:r>
              <a:rPr kumimoji="1" lang="zh-CN" altLang="en-US" dirty="0"/>
              <a:t> </a:t>
            </a:r>
            <a:r>
              <a:rPr kumimoji="1" lang="en-US" altLang="zh-CN" dirty="0"/>
              <a:t>series</a:t>
            </a:r>
            <a:r>
              <a:rPr kumimoji="1" lang="zh-CN" altLang="en-US" dirty="0"/>
              <a:t> </a:t>
            </a:r>
            <a:r>
              <a:rPr kumimoji="1" lang="en-US" altLang="zh-CN" dirty="0"/>
              <a:t>using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MA</a:t>
            </a:r>
            <a:r>
              <a:rPr kumimoji="1" lang="zh-CN" altLang="en-US" dirty="0"/>
              <a:t> </a:t>
            </a:r>
            <a:r>
              <a:rPr kumimoji="1" lang="en-US" altLang="zh-CN" dirty="0"/>
              <a:t>smoothing.</a:t>
            </a:r>
          </a:p>
          <a:p>
            <a:r>
              <a:rPr kumimoji="1" lang="en-US" altLang="zh-CN" dirty="0"/>
              <a:t>P-value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lang="en-US" altLang="zh-CN" dirty="0" err="1"/>
              <a:t>Ljung</a:t>
            </a:r>
            <a:r>
              <a:rPr lang="en-US" altLang="zh-CN" dirty="0"/>
              <a:t>-Box text</a:t>
            </a:r>
            <a:r>
              <a:rPr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0.3545</a:t>
            </a:r>
            <a:r>
              <a:rPr kumimoji="1" lang="zh-CN" altLang="en-US" dirty="0"/>
              <a:t>            </a:t>
            </a:r>
            <a:r>
              <a:rPr kumimoji="1" lang="en-US" altLang="zh-CN" dirty="0"/>
              <a:t>White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noise</a:t>
            </a:r>
            <a:endParaRPr kumimoji="1" lang="zh-CN" altLang="en-US" dirty="0"/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9EEDE9AB-E030-084D-AA10-E1E2A23D826A}"/>
              </a:ext>
            </a:extLst>
          </p:cNvPr>
          <p:cNvCxnSpPr/>
          <p:nvPr/>
        </p:nvCxnSpPr>
        <p:spPr>
          <a:xfrm>
            <a:off x="5486400" y="1772337"/>
            <a:ext cx="5727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内容占位符 15">
            <a:extLst>
              <a:ext uri="{FF2B5EF4-FFF2-40B4-BE49-F238E27FC236}">
                <a16:creationId xmlns:a16="http://schemas.microsoft.com/office/drawing/2014/main" id="{ECD7BD3B-2C7E-C749-AE50-8CC3218217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036186"/>
            <a:ext cx="7886700" cy="4123686"/>
          </a:xfrm>
        </p:spPr>
      </p:pic>
    </p:spTree>
    <p:extLst>
      <p:ext uri="{BB962C8B-B14F-4D97-AF65-F5344CB8AC3E}">
        <p14:creationId xmlns:p14="http://schemas.microsoft.com/office/powerpoint/2010/main" val="549981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6D1EBC-3ADF-CF41-8C4E-3C2990E2C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Seasonal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Trend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B09988-C43E-9447-B0D5-6AA366EC2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see</a:t>
            </a:r>
            <a:r>
              <a:rPr kumimoji="1" lang="zh-CN" altLang="en-US" dirty="0"/>
              <a:t> </a:t>
            </a:r>
            <a:r>
              <a:rPr kumimoji="1" lang="en-US" altLang="zh-CN" dirty="0"/>
              <a:t>Dec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significant</a:t>
            </a:r>
            <a:r>
              <a:rPr kumimoji="1" lang="zh-CN" altLang="en-US" dirty="0"/>
              <a:t> </a:t>
            </a:r>
            <a:r>
              <a:rPr kumimoji="1" lang="en-US" altLang="zh-CN" dirty="0"/>
              <a:t>lower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other</a:t>
            </a:r>
            <a:r>
              <a:rPr kumimoji="1" lang="zh-CN" altLang="en-US" dirty="0"/>
              <a:t> </a:t>
            </a:r>
            <a:r>
              <a:rPr kumimoji="1" lang="en-US" altLang="zh-CN" dirty="0"/>
              <a:t>months.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966B4C-FB76-DB4E-BE3D-9C5EC3743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18494"/>
            <a:ext cx="7886700" cy="414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56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9A50AA-4367-E44D-89AC-601933C7F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Keywords</a:t>
            </a:r>
            <a:r>
              <a:rPr kumimoji="1" lang="zh-CN" altLang="en-US" dirty="0"/>
              <a:t> </a:t>
            </a:r>
            <a:r>
              <a:rPr kumimoji="1" lang="en-US" altLang="zh-CN" dirty="0"/>
              <a:t>Searching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8F8232-8C0C-C648-9EA5-3E90CCE43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Select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100</a:t>
            </a:r>
            <a:r>
              <a:rPr kumimoji="1" lang="zh-CN" altLang="en-US" dirty="0"/>
              <a:t> </a:t>
            </a:r>
            <a:r>
              <a:rPr kumimoji="1" lang="en-US" altLang="zh-CN" dirty="0"/>
              <a:t>most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common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words</a:t>
            </a:r>
            <a:r>
              <a:rPr kumimoji="1" lang="zh-CN" altLang="en-US" dirty="0"/>
              <a:t> </a:t>
            </a:r>
            <a:r>
              <a:rPr kumimoji="1" lang="en-US" altLang="zh-CN" dirty="0"/>
              <a:t>(root)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december</a:t>
            </a:r>
            <a:r>
              <a:rPr kumimoji="1" lang="zh-CN" altLang="en-US" dirty="0"/>
              <a:t> </a:t>
            </a:r>
            <a:r>
              <a:rPr kumimoji="1" lang="en-US" altLang="zh-CN" dirty="0"/>
              <a:t>(set</a:t>
            </a:r>
            <a:r>
              <a:rPr kumimoji="1" lang="zh-CN" altLang="en-US" dirty="0"/>
              <a:t> </a:t>
            </a:r>
            <a:r>
              <a:rPr kumimoji="1" lang="en-US" altLang="zh-CN" dirty="0"/>
              <a:t>A)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other</a:t>
            </a:r>
            <a:r>
              <a:rPr kumimoji="1" lang="zh-CN" altLang="en-US" dirty="0"/>
              <a:t> </a:t>
            </a:r>
            <a:r>
              <a:rPr kumimoji="1" lang="en-US" altLang="zh-CN" dirty="0"/>
              <a:t>months</a:t>
            </a:r>
            <a:r>
              <a:rPr kumimoji="1" lang="zh-CN" altLang="en-US" dirty="0"/>
              <a:t> </a:t>
            </a:r>
            <a:r>
              <a:rPr kumimoji="1" lang="en-US" altLang="zh-CN" dirty="0"/>
              <a:t>(set</a:t>
            </a:r>
            <a:r>
              <a:rPr kumimoji="1" lang="zh-CN" altLang="en-US" dirty="0"/>
              <a:t> </a:t>
            </a:r>
            <a:r>
              <a:rPr kumimoji="1" lang="en-US" altLang="zh-CN" dirty="0"/>
              <a:t>B),</a:t>
            </a:r>
            <a:r>
              <a:rPr kumimoji="1" lang="zh-CN" altLang="en-US" dirty="0"/>
              <a:t> </a:t>
            </a:r>
            <a:r>
              <a:rPr kumimoji="1" lang="en-US" altLang="zh-CN" dirty="0"/>
              <a:t>find</a:t>
            </a:r>
            <a:r>
              <a:rPr kumimoji="1" lang="zh-CN" altLang="en-US" dirty="0"/>
              <a:t> </a:t>
            </a:r>
            <a:r>
              <a:rPr kumimoji="1" lang="en-US" altLang="zh-CN" dirty="0"/>
              <a:t>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words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only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appear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dataset.</a:t>
            </a:r>
            <a:r>
              <a:rPr kumimoji="1" lang="zh-CN" altLang="en-US" dirty="0"/>
              <a:t> </a:t>
            </a:r>
            <a:r>
              <a:rPr kumimoji="1" lang="en-US" altLang="zh-CN" dirty="0"/>
              <a:t>(symmetric difference)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A7D30DB-3A24-7B42-89A1-D7D14ABB6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1328" y="2109980"/>
            <a:ext cx="3021344" cy="2638039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E9602ED-504D-B843-97F1-8584F553C2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970394"/>
              </p:ext>
            </p:extLst>
          </p:nvPr>
        </p:nvGraphicFramePr>
        <p:xfrm>
          <a:off x="216039" y="4951025"/>
          <a:ext cx="8711921" cy="100584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2067101">
                  <a:extLst>
                    <a:ext uri="{9D8B030D-6E8A-4147-A177-3AD203B41FA5}">
                      <a16:colId xmlns:a16="http://schemas.microsoft.com/office/drawing/2014/main" val="888368061"/>
                    </a:ext>
                  </a:extLst>
                </a:gridCol>
                <a:gridCol w="6644820">
                  <a:extLst>
                    <a:ext uri="{9D8B030D-6E8A-4147-A177-3AD203B41FA5}">
                      <a16:colId xmlns:a16="http://schemas.microsoft.com/office/drawing/2014/main" val="4073020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Words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'cocktail', 'crab', 'decor', 'hours', 'meats', 'minutes', 'money', 'reviews‘,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'sauce', 'soup', 'waiter'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631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Words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'area', 'cream', 'flavors', 'friends', 'mimosas', 'potatoes', 'salads', 'salmon', 'spoon', 'staff', 'way'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278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4575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8AC8E-783F-8442-A0C5-4924432C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Keywords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Analysis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3214DF-990D-A940-B4BC-0197C0702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There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several</a:t>
            </a:r>
            <a:r>
              <a:rPr kumimoji="1" lang="zh-CN" altLang="en-US" dirty="0"/>
              <a:t> </a:t>
            </a:r>
            <a:r>
              <a:rPr kumimoji="1" lang="en-US" altLang="zh-CN" dirty="0"/>
              <a:t>ways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define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importance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word: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-US" altLang="zh-CN" dirty="0"/>
              <a:t>If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word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appear</a:t>
            </a:r>
            <a:r>
              <a:rPr kumimoji="1" lang="zh-CN" altLang="en-US" dirty="0"/>
              <a:t> </a:t>
            </a:r>
            <a:r>
              <a:rPr kumimoji="1" lang="en-US" altLang="zh-CN" dirty="0"/>
              <a:t>much</a:t>
            </a:r>
            <a:r>
              <a:rPr kumimoji="1" lang="zh-CN" altLang="en-US" dirty="0"/>
              <a:t> </a:t>
            </a:r>
            <a:r>
              <a:rPr kumimoji="1" lang="en-US" altLang="zh-CN" dirty="0"/>
              <a:t>more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often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dataset.</a:t>
            </a:r>
            <a:r>
              <a:rPr kumimoji="1" lang="zh-CN" altLang="en-US" dirty="0"/>
              <a:t> </a:t>
            </a:r>
            <a:r>
              <a:rPr kumimoji="1" lang="en-US" altLang="zh-CN" dirty="0"/>
              <a:t>(Frequency)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-US" altLang="zh-CN" dirty="0"/>
              <a:t>Hypothesis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testing.</a:t>
            </a:r>
            <a:r>
              <a:rPr kumimoji="1" lang="zh-CN" altLang="en-US" dirty="0"/>
              <a:t> </a:t>
            </a:r>
            <a:r>
              <a:rPr kumimoji="1" lang="en-US" altLang="zh-CN" dirty="0"/>
              <a:t>(Wilcoxon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Chi-square)</a:t>
            </a:r>
          </a:p>
          <a:p>
            <a:pPr marL="685800" lvl="1" indent="-342900">
              <a:buFont typeface="+mj-lt"/>
              <a:buAutoNum type="arabicPeriod"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297DCB1A-9B3D-FF4A-A245-275C1F93B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990989"/>
              </p:ext>
            </p:extLst>
          </p:nvPr>
        </p:nvGraphicFramePr>
        <p:xfrm>
          <a:off x="321547" y="2210918"/>
          <a:ext cx="8380330" cy="42935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8033">
                  <a:extLst>
                    <a:ext uri="{9D8B030D-6E8A-4147-A177-3AD203B41FA5}">
                      <a16:colId xmlns:a16="http://schemas.microsoft.com/office/drawing/2014/main" val="1969275171"/>
                    </a:ext>
                  </a:extLst>
                </a:gridCol>
                <a:gridCol w="838033">
                  <a:extLst>
                    <a:ext uri="{9D8B030D-6E8A-4147-A177-3AD203B41FA5}">
                      <a16:colId xmlns:a16="http://schemas.microsoft.com/office/drawing/2014/main" val="481788588"/>
                    </a:ext>
                  </a:extLst>
                </a:gridCol>
                <a:gridCol w="838033">
                  <a:extLst>
                    <a:ext uri="{9D8B030D-6E8A-4147-A177-3AD203B41FA5}">
                      <a16:colId xmlns:a16="http://schemas.microsoft.com/office/drawing/2014/main" val="1758568119"/>
                    </a:ext>
                  </a:extLst>
                </a:gridCol>
                <a:gridCol w="838033">
                  <a:extLst>
                    <a:ext uri="{9D8B030D-6E8A-4147-A177-3AD203B41FA5}">
                      <a16:colId xmlns:a16="http://schemas.microsoft.com/office/drawing/2014/main" val="524639687"/>
                    </a:ext>
                  </a:extLst>
                </a:gridCol>
                <a:gridCol w="838033">
                  <a:extLst>
                    <a:ext uri="{9D8B030D-6E8A-4147-A177-3AD203B41FA5}">
                      <a16:colId xmlns:a16="http://schemas.microsoft.com/office/drawing/2014/main" val="416541231"/>
                    </a:ext>
                  </a:extLst>
                </a:gridCol>
                <a:gridCol w="838033">
                  <a:extLst>
                    <a:ext uri="{9D8B030D-6E8A-4147-A177-3AD203B41FA5}">
                      <a16:colId xmlns:a16="http://schemas.microsoft.com/office/drawing/2014/main" val="1683308633"/>
                    </a:ext>
                  </a:extLst>
                </a:gridCol>
                <a:gridCol w="838033">
                  <a:extLst>
                    <a:ext uri="{9D8B030D-6E8A-4147-A177-3AD203B41FA5}">
                      <a16:colId xmlns:a16="http://schemas.microsoft.com/office/drawing/2014/main" val="3732930354"/>
                    </a:ext>
                  </a:extLst>
                </a:gridCol>
                <a:gridCol w="838033">
                  <a:extLst>
                    <a:ext uri="{9D8B030D-6E8A-4147-A177-3AD203B41FA5}">
                      <a16:colId xmlns:a16="http://schemas.microsoft.com/office/drawing/2014/main" val="2474769355"/>
                    </a:ext>
                  </a:extLst>
                </a:gridCol>
                <a:gridCol w="838033">
                  <a:extLst>
                    <a:ext uri="{9D8B030D-6E8A-4147-A177-3AD203B41FA5}">
                      <a16:colId xmlns:a16="http://schemas.microsoft.com/office/drawing/2014/main" val="2830909155"/>
                    </a:ext>
                  </a:extLst>
                </a:gridCol>
                <a:gridCol w="838033">
                  <a:extLst>
                    <a:ext uri="{9D8B030D-6E8A-4147-A177-3AD203B41FA5}">
                      <a16:colId xmlns:a16="http://schemas.microsoft.com/office/drawing/2014/main" val="3329593078"/>
                    </a:ext>
                  </a:extLst>
                </a:gridCol>
              </a:tblGrid>
              <a:tr h="55274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A/B</a:t>
                      </a:r>
                      <a:endParaRPr lang="zh-CN" alt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Percentage</a:t>
                      </a:r>
                      <a:r>
                        <a:rPr lang="zh-CN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 </a:t>
                      </a:r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in</a:t>
                      </a:r>
                      <a:r>
                        <a:rPr lang="zh-CN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 </a:t>
                      </a:r>
                      <a:r>
                        <a:rPr lang="en-US" altLang="zh-CN" sz="1200" b="1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december</a:t>
                      </a:r>
                      <a:endParaRPr lang="en-US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Percentage</a:t>
                      </a:r>
                      <a:r>
                        <a:rPr lang="zh-CN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 </a:t>
                      </a:r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other</a:t>
                      </a:r>
                      <a:r>
                        <a:rPr lang="zh-CN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 </a:t>
                      </a:r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month</a:t>
                      </a:r>
                    </a:p>
                  </a:txBody>
                  <a:tcPr marL="9525" marR="9525" marT="9525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altLang="zh-CN" sz="1200" b="1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Wilcoxon_p</a:t>
                      </a:r>
                      <a:endParaRPr lang="en-US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Chi</a:t>
                      </a:r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-</a:t>
                      </a:r>
                      <a:r>
                        <a:rPr lang="en-US" altLang="zh-CN" sz="1200" b="1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square_p</a:t>
                      </a:r>
                      <a:endParaRPr lang="en-US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endParaRPr lang="en-US" altLang="zh-CN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+mn-cs"/>
                      </a:endParaRPr>
                    </a:p>
                    <a:p>
                      <a:pPr marL="0" algn="ctr" defTabSz="685800" rtl="0" eaLnBrk="1" fontAlgn="ctr" latinLnBrk="0" hangingPunct="1"/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B/A</a:t>
                      </a:r>
                      <a:endParaRPr lang="zh-CN" altLang="en-US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Percentage</a:t>
                      </a:r>
                      <a:r>
                        <a:rPr lang="zh-CN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 </a:t>
                      </a:r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in</a:t>
                      </a:r>
                      <a:r>
                        <a:rPr lang="zh-CN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 </a:t>
                      </a:r>
                      <a:r>
                        <a:rPr lang="en-US" altLang="zh-CN" sz="1200" b="1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december</a:t>
                      </a:r>
                      <a:endParaRPr lang="en-US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Percentage</a:t>
                      </a:r>
                      <a:r>
                        <a:rPr lang="zh-CN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 </a:t>
                      </a:r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other</a:t>
                      </a:r>
                      <a:r>
                        <a:rPr lang="zh-CN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 </a:t>
                      </a:r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month</a:t>
                      </a:r>
                    </a:p>
                  </a:txBody>
                  <a:tcPr marL="9525" marR="9525" marT="9525" marB="0"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altLang="zh-CN" sz="1200" b="1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Wilcoxon_p</a:t>
                      </a:r>
                      <a:endParaRPr lang="en-US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Chi</a:t>
                      </a:r>
                      <a:r>
                        <a:rPr lang="en-US" altLang="zh-CN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-</a:t>
                      </a:r>
                      <a:r>
                        <a:rPr lang="en-US" altLang="zh-CN" sz="1200" b="1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square_p</a:t>
                      </a:r>
                      <a:endParaRPr lang="en-US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+mn-c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27007896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soup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1.50%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1.40%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0.29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0.444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spoon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3.90%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4.10%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0.31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0.502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3562495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reviews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6.10%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4.20%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0.464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staff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0.381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0.905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9482239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waiter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1.50%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1.60%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0.061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1" u="sng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potatoes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0.30%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1.70%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0.871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97474449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1" u="sng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meats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0.048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0.002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1" u="sng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flavors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0.80%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1.90%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0.089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0.005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92550394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minutes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4.40%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2.70%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0.103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0.418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mimosas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1.80%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2.90%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0.359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0.671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79253416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crab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5.70%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6%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0.817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salmon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1.60%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1.80%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0.566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0.675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97514058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decor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2.30%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1.80%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0.338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0.469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cream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1.80%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2.70%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0.429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0.716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12659507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cocktail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1.10%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1.10%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0.123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salads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1.50%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0.418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0.203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7133672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1" u="sng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hours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4.80%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1.80%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0.486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area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1.10%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1.80%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0.993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0.168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2435049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money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5.20%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0.312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0.953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friends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3.40%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3.40%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0.365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29331988"/>
                  </a:ext>
                </a:extLst>
              </a:tr>
              <a:tr h="3395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sauce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1.10%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1.50%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0.411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685800" rtl="0" eaLnBrk="1" fontAlgn="ctr" latinLnBrk="0" hangingPunct="1"/>
                      <a:r>
                        <a:rPr 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+mn-cs"/>
                        </a:rPr>
                        <a:t>way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4.10%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4.70%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0.902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0.152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47625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3913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4C71FA-8E3D-3D44-82FD-D6FAA278E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Keywords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C31F1B-0DE3-0248-9F33-AE01146C0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Then</a:t>
            </a:r>
            <a:r>
              <a:rPr kumimoji="1" lang="zh-CN" altLang="en-US" dirty="0"/>
              <a:t> </a:t>
            </a:r>
            <a:r>
              <a:rPr kumimoji="1" lang="en-US" altLang="zh-CN" dirty="0"/>
              <a:t>let’s</a:t>
            </a:r>
            <a:r>
              <a:rPr kumimoji="1" lang="zh-CN" altLang="en-US" dirty="0"/>
              <a:t> </a:t>
            </a:r>
            <a:r>
              <a:rPr kumimoji="1" lang="en-US" altLang="zh-CN" dirty="0"/>
              <a:t>go</a:t>
            </a:r>
            <a:r>
              <a:rPr kumimoji="1" lang="zh-CN" altLang="en-US" dirty="0"/>
              <a:t> </a:t>
            </a:r>
            <a:r>
              <a:rPr kumimoji="1" lang="en-US" altLang="zh-CN" dirty="0"/>
              <a:t>back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see</a:t>
            </a:r>
            <a:r>
              <a:rPr kumimoji="1" lang="zh-CN" altLang="en-US" dirty="0"/>
              <a:t> </a:t>
            </a:r>
            <a:r>
              <a:rPr kumimoji="1" lang="en-US" altLang="zh-CN" dirty="0"/>
              <a:t>what</a:t>
            </a:r>
            <a:r>
              <a:rPr kumimoji="1" lang="zh-CN" altLang="en-US" dirty="0"/>
              <a:t> </a:t>
            </a:r>
            <a:r>
              <a:rPr kumimoji="1" lang="en-US" altLang="zh-CN" dirty="0"/>
              <a:t>happens: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meats.</a:t>
            </a:r>
          </a:p>
          <a:p>
            <a:r>
              <a:rPr kumimoji="1" lang="en-US" altLang="zh-CN" dirty="0"/>
              <a:t>Some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1~3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reviews: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" altLang="zh-CN" dirty="0"/>
              <a:t>The meats had absolutely </a:t>
            </a:r>
            <a:r>
              <a:rPr kumimoji="1" lang="en" altLang="zh-CN" b="1" dirty="0"/>
              <a:t>no flavor</a:t>
            </a:r>
            <a:r>
              <a:rPr kumimoji="1" lang="en" altLang="zh-CN" dirty="0"/>
              <a:t>, </a:t>
            </a:r>
            <a:r>
              <a:rPr kumimoji="1" lang="en" altLang="zh-CN" b="1" dirty="0"/>
              <a:t>not even salt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" altLang="zh-CN" dirty="0"/>
              <a:t>They offer a variety of </a:t>
            </a:r>
            <a:r>
              <a:rPr kumimoji="1" lang="en" altLang="zh-CN" b="1" dirty="0"/>
              <a:t>over salted meats</a:t>
            </a:r>
            <a:r>
              <a:rPr kumimoji="1" lang="en" altLang="zh-CN" dirty="0"/>
              <a:t>, none of which were particularly good.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" altLang="zh-CN" dirty="0"/>
              <a:t>A lot of the meats just seemed to be </a:t>
            </a:r>
            <a:r>
              <a:rPr kumimoji="1" lang="en" altLang="zh-CN" b="1" dirty="0"/>
              <a:t>overcooked</a:t>
            </a:r>
            <a:r>
              <a:rPr kumimoji="1" lang="en" altLang="zh-CN" dirty="0"/>
              <a:t>.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" altLang="zh-CN" dirty="0"/>
              <a:t>In fact, the carvery is bad - the meats are </a:t>
            </a:r>
            <a:r>
              <a:rPr kumimoji="1" lang="en" altLang="zh-CN" b="1" dirty="0"/>
              <a:t>tough to chew </a:t>
            </a:r>
            <a:r>
              <a:rPr kumimoji="1" lang="en" altLang="zh-CN" dirty="0"/>
              <a:t>- a sign of low quality.</a:t>
            </a:r>
          </a:p>
          <a:p>
            <a:pPr marL="685800" lvl="1" indent="-342900">
              <a:buFont typeface="+mj-lt"/>
              <a:buAutoNum type="arabicPeriod"/>
            </a:pPr>
            <a:endParaRPr kumimoji="1" lang="en" altLang="zh-CN" dirty="0"/>
          </a:p>
          <a:p>
            <a:pPr marL="685800" lvl="1" indent="-342900">
              <a:buFont typeface="+mj-lt"/>
              <a:buAutoNum type="arabicPeriod"/>
            </a:pPr>
            <a:endParaRPr kumimoji="1" lang="en" altLang="zh-CN" b="1" dirty="0"/>
          </a:p>
          <a:p>
            <a:pPr marL="685800" lvl="1" indent="-342900">
              <a:buFont typeface="+mj-lt"/>
              <a:buAutoNum type="arabicPeriod"/>
            </a:pP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A7581F8-48D0-3B4A-B589-AC9497293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805" y="4684710"/>
            <a:ext cx="3989195" cy="217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5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524CA6-FC29-CE45-BF78-983DCB891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Outline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this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presentation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E0FDB7-D184-4D41-B09B-95A84D4BD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Kaggle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prediction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stars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-US" altLang="zh-CN" dirty="0"/>
              <a:t>Bag-of-words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-US" altLang="zh-CN" dirty="0"/>
              <a:t>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</a:p>
          <a:p>
            <a:r>
              <a:rPr kumimoji="1" lang="en-US" altLang="zh-CN" dirty="0"/>
              <a:t>Business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analysis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Wicked</a:t>
            </a:r>
            <a:r>
              <a:rPr kumimoji="1" lang="zh-CN" altLang="en-US" dirty="0"/>
              <a:t> </a:t>
            </a:r>
            <a:r>
              <a:rPr kumimoji="1" lang="en-US" altLang="zh-CN" dirty="0"/>
              <a:t>Spoon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-US" altLang="zh-CN" dirty="0"/>
              <a:t>Attributes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Analysis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-US" altLang="zh-CN" dirty="0"/>
              <a:t>Pre-defined</a:t>
            </a:r>
            <a:r>
              <a:rPr kumimoji="1" lang="zh-CN" altLang="en-US" dirty="0"/>
              <a:t> </a:t>
            </a:r>
            <a:r>
              <a:rPr kumimoji="1" lang="en-US" altLang="zh-CN" dirty="0"/>
              <a:t>Season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Analysis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-US" altLang="zh-CN" dirty="0"/>
              <a:t>Detect</a:t>
            </a:r>
            <a:r>
              <a:rPr kumimoji="1" lang="zh-CN" altLang="en-US" dirty="0"/>
              <a:t> </a:t>
            </a:r>
            <a:r>
              <a:rPr kumimoji="1" lang="en-US" altLang="zh-CN" dirty="0"/>
              <a:t>Seasonal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Trend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-US" altLang="zh-CN" dirty="0"/>
              <a:t>Suggestions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3022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764D2F-2FC6-CC43-ADCE-9B4A79F40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Keywords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771739-F83A-1B41-BD00-FF5DDA3BE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hours</a:t>
            </a:r>
          </a:p>
          <a:p>
            <a:r>
              <a:rPr kumimoji="1" lang="en-US" altLang="zh-CN" dirty="0"/>
              <a:t>Some</a:t>
            </a:r>
            <a:r>
              <a:rPr kumimoji="1" lang="zh-CN" altLang="en-US" dirty="0"/>
              <a:t> </a:t>
            </a:r>
            <a:r>
              <a:rPr kumimoji="1" lang="en-US" altLang="zh-CN" dirty="0"/>
              <a:t>five-star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reviews: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" altLang="zh-CN" dirty="0"/>
              <a:t>Also we called most of the buffets and they had like 2 hours wait, and we only waited like 10 minutes or less.</a:t>
            </a:r>
          </a:p>
          <a:p>
            <a:pPr marL="685800" lvl="1" indent="-342900">
              <a:buFont typeface="+mj-lt"/>
              <a:buAutoNum type="arabicPeriod"/>
            </a:pPr>
            <a:r>
              <a:rPr kumimoji="1" lang="en" altLang="zh-CN" dirty="0"/>
              <a:t>we came because our original plan was to hit up Bacchanal Buffet</a:t>
            </a:r>
            <a:r>
              <a:rPr kumimoji="1" lang="zh-CN" altLang="en-US" dirty="0"/>
              <a:t> </a:t>
            </a:r>
            <a:r>
              <a:rPr kumimoji="1" lang="en" altLang="zh-CN" dirty="0"/>
              <a:t>which had a ridiculous wait of 3-4 hours at 2PM.</a:t>
            </a:r>
          </a:p>
          <a:p>
            <a:pPr marL="685800" lvl="1" indent="-342900">
              <a:buFont typeface="+mj-lt"/>
              <a:buAutoNum type="arabicPeriod"/>
            </a:pPr>
            <a:endParaRPr kumimoji="1" lang="en-US" altLang="zh-CN" dirty="0"/>
          </a:p>
          <a:p>
            <a:r>
              <a:rPr kumimoji="1" lang="en-US" altLang="zh-CN" dirty="0"/>
              <a:t>Some</a:t>
            </a:r>
            <a:r>
              <a:rPr kumimoji="1" lang="zh-CN" altLang="en-US" dirty="0"/>
              <a:t> </a:t>
            </a:r>
            <a:r>
              <a:rPr kumimoji="1" lang="en-US" altLang="zh-CN" dirty="0"/>
              <a:t>1~3</a:t>
            </a:r>
            <a:r>
              <a:rPr kumimoji="1" lang="zh-CN" altLang="en-US" dirty="0"/>
              <a:t> </a:t>
            </a:r>
            <a:r>
              <a:rPr kumimoji="1" lang="en-US" altLang="zh-CN" dirty="0"/>
              <a:t>star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reviews:</a:t>
            </a:r>
          </a:p>
          <a:p>
            <a:pPr lvl="1"/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wait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1.5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2.5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3</a:t>
            </a:r>
            <a:r>
              <a:rPr kumimoji="1" lang="zh-CN" altLang="en-US" dirty="0"/>
              <a:t> </a:t>
            </a:r>
            <a:r>
              <a:rPr kumimoji="1" lang="en-US" altLang="zh-CN" dirty="0"/>
              <a:t>hours…</a:t>
            </a:r>
          </a:p>
          <a:p>
            <a:pPr marL="685800" lvl="1" indent="-342900">
              <a:buFont typeface="+mj-lt"/>
              <a:buAutoNum type="arabicPeriod"/>
            </a:pPr>
            <a:endParaRPr kumimoji="1"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77D386C-9ED4-A947-A756-E0A1BE859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334" y="4642338"/>
            <a:ext cx="4086666" cy="221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43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4C223-0544-284E-AEDE-060ABB8C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Strength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Weakness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120827-6FDB-8048-BE0B-6D2271DDAE0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Strength:</a:t>
            </a:r>
          </a:p>
          <a:p>
            <a:r>
              <a:rPr kumimoji="1" lang="en-US" altLang="zh-CN" dirty="0"/>
              <a:t>Look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into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details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specific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thus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give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useful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suitable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suggestions.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DADADCC-2BEF-294D-A419-63F51A0BB0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" altLang="zh-CN" dirty="0"/>
              <a:t>Weakness:</a:t>
            </a:r>
          </a:p>
          <a:p>
            <a:r>
              <a:rPr kumimoji="1" lang="en" altLang="zh-CN" dirty="0"/>
              <a:t>Lack of large dataset. Thus there is a limitation of test/assumption we can use.</a:t>
            </a:r>
          </a:p>
          <a:p>
            <a:r>
              <a:rPr kumimoji="1" lang="en-US" altLang="zh-CN" dirty="0"/>
              <a:t>M</a:t>
            </a:r>
            <a:r>
              <a:rPr kumimoji="1" lang="en" altLang="zh-CN" dirty="0"/>
              <a:t>ore advanced model</a:t>
            </a:r>
            <a:r>
              <a:rPr kumimoji="1" lang="en-US" altLang="zh-CN" dirty="0"/>
              <a:t>s</a:t>
            </a:r>
            <a:r>
              <a:rPr kumimoji="1" lang="en" altLang="zh-CN" dirty="0"/>
              <a:t> should be applied in Kaggle part.</a:t>
            </a:r>
          </a:p>
        </p:txBody>
      </p:sp>
    </p:spTree>
    <p:extLst>
      <p:ext uri="{BB962C8B-B14F-4D97-AF65-F5344CB8AC3E}">
        <p14:creationId xmlns:p14="http://schemas.microsoft.com/office/powerpoint/2010/main" val="3737008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325E6095-CFD1-5340-93D2-A15A9F8D19DF}"/>
              </a:ext>
            </a:extLst>
          </p:cNvPr>
          <p:cNvSpPr txBox="1"/>
          <p:nvPr/>
        </p:nvSpPr>
        <p:spPr>
          <a:xfrm>
            <a:off x="2526714" y="2413337"/>
            <a:ext cx="47783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0" dirty="0"/>
              <a:t>Thank</a:t>
            </a:r>
            <a:r>
              <a:rPr kumimoji="1" lang="zh-CN" altLang="en-US" sz="6000" dirty="0"/>
              <a:t> </a:t>
            </a:r>
            <a:r>
              <a:rPr kumimoji="1" lang="en-US" altLang="zh-CN" sz="6000" dirty="0"/>
              <a:t>you!</a:t>
            </a:r>
            <a:endParaRPr kumimoji="1"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269557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7B47F-F155-C74F-8877-0FA7F0632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87639"/>
            <a:ext cx="7886700" cy="666573"/>
          </a:xfrm>
        </p:spPr>
        <p:txBody>
          <a:bodyPr/>
          <a:lstStyle/>
          <a:p>
            <a:r>
              <a:rPr lang="en-US" altLang="zh-CN" dirty="0"/>
              <a:t>Bag-of-words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1EF58A-983B-1046-816E-AEC2E685D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Naïve</a:t>
            </a:r>
            <a:r>
              <a:rPr lang="zh-CN" altLang="en-US" dirty="0"/>
              <a:t> </a:t>
            </a:r>
            <a:r>
              <a:rPr lang="en-US" altLang="zh-CN" dirty="0"/>
              <a:t>Bayes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Logistic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 </a:t>
            </a:r>
            <a:r>
              <a:rPr lang="en-US" altLang="zh-CN" dirty="0"/>
              <a:t>SVM</a:t>
            </a:r>
          </a:p>
          <a:p>
            <a:pPr lvl="1"/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reach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threshold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data.</a:t>
            </a:r>
          </a:p>
          <a:p>
            <a:pPr lvl="1"/>
            <a:r>
              <a:rPr lang="en-US" altLang="zh-CN" dirty="0"/>
              <a:t>Below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result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10k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6F4A7C0-7B3A-7C4A-8DE1-6B1536F08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79859"/>
              </p:ext>
            </p:extLst>
          </p:nvPr>
        </p:nvGraphicFramePr>
        <p:xfrm>
          <a:off x="628650" y="2768133"/>
          <a:ext cx="8053128" cy="1854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3282">
                  <a:extLst>
                    <a:ext uri="{9D8B030D-6E8A-4147-A177-3AD203B41FA5}">
                      <a16:colId xmlns:a16="http://schemas.microsoft.com/office/drawing/2014/main" val="333966888"/>
                    </a:ext>
                  </a:extLst>
                </a:gridCol>
                <a:gridCol w="2013282">
                  <a:extLst>
                    <a:ext uri="{9D8B030D-6E8A-4147-A177-3AD203B41FA5}">
                      <a16:colId xmlns:a16="http://schemas.microsoft.com/office/drawing/2014/main" val="2431292955"/>
                    </a:ext>
                  </a:extLst>
                </a:gridCol>
                <a:gridCol w="2013282">
                  <a:extLst>
                    <a:ext uri="{9D8B030D-6E8A-4147-A177-3AD203B41FA5}">
                      <a16:colId xmlns:a16="http://schemas.microsoft.com/office/drawing/2014/main" val="274339847"/>
                    </a:ext>
                  </a:extLst>
                </a:gridCol>
                <a:gridCol w="2013282">
                  <a:extLst>
                    <a:ext uri="{9D8B030D-6E8A-4147-A177-3AD203B41FA5}">
                      <a16:colId xmlns:a16="http://schemas.microsoft.com/office/drawing/2014/main" val="37973501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Frequency-RMSE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TF-IDF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RMSE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Boolean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RMSE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572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Naïve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Bayes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0.986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1.056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0.975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773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Linear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Model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0.964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i="1" u="sng" dirty="0"/>
                        <a:t>0.892</a:t>
                      </a:r>
                      <a:endParaRPr lang="zh-CN" altLang="en-US" b="1" i="1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0.961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475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Logistic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1.101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0.953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195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SVM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0.909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0.959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339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5416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15AA32-9FFF-D046-ABEF-03B23AB47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Deep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A437E5-60FA-1746-9CFF-7EB13A39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layer</a:t>
            </a:r>
            <a:r>
              <a:rPr kumimoji="1" lang="zh-CN" altLang="en-US" dirty="0"/>
              <a:t> </a:t>
            </a:r>
            <a:r>
              <a:rPr kumimoji="1" lang="en-US" altLang="zh-CN" dirty="0"/>
              <a:t>LSTM</a:t>
            </a:r>
            <a:r>
              <a:rPr kumimoji="1" lang="zh-CN" altLang="en-US" dirty="0"/>
              <a:t> </a:t>
            </a:r>
            <a:r>
              <a:rPr kumimoji="1" lang="en-US" altLang="zh-CN" dirty="0"/>
              <a:t>(Input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Embedding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 </a:t>
            </a:r>
            <a:r>
              <a:rPr kumimoji="1" lang="en-US" altLang="zh-CN" dirty="0"/>
              <a:t>LSTM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Output)</a:t>
            </a:r>
          </a:p>
          <a:p>
            <a:pPr lvl="1"/>
            <a:r>
              <a:rPr kumimoji="1" lang="en-US" altLang="zh-CN" dirty="0"/>
              <a:t>Embedding</a:t>
            </a:r>
            <a:r>
              <a:rPr kumimoji="1" lang="zh-CN" altLang="en-US" dirty="0"/>
              <a:t>：</a:t>
            </a:r>
            <a:r>
              <a:rPr kumimoji="1" lang="en-US" altLang="zh-CN" dirty="0" err="1"/>
              <a:t>Keras</a:t>
            </a:r>
            <a:r>
              <a:rPr kumimoji="1" lang="zh-CN" altLang="en-US" dirty="0"/>
              <a:t> </a:t>
            </a:r>
            <a:r>
              <a:rPr kumimoji="1" lang="en-US" altLang="zh-CN" dirty="0"/>
              <a:t>built-in</a:t>
            </a:r>
          </a:p>
          <a:p>
            <a:pPr lvl="1"/>
            <a:r>
              <a:rPr kumimoji="1" lang="en-US" altLang="zh-CN" dirty="0"/>
              <a:t>LSTM:</a:t>
            </a:r>
            <a:r>
              <a:rPr kumimoji="1" lang="zh-CN" altLang="en-US" dirty="0"/>
              <a:t> </a:t>
            </a:r>
            <a:r>
              <a:rPr kumimoji="1" lang="en-US" altLang="zh-CN" dirty="0"/>
              <a:t>Tune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number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lang="en-US" altLang="zh-CN" dirty="0" err="1"/>
              <a:t>hidden_nodes</a:t>
            </a:r>
            <a:endParaRPr lang="en-US" altLang="zh-CN" dirty="0"/>
          </a:p>
          <a:p>
            <a:pPr lvl="1"/>
            <a:r>
              <a:rPr lang="en-US" altLang="zh-CN" dirty="0"/>
              <a:t>100k data</a:t>
            </a:r>
          </a:p>
          <a:p>
            <a:pPr lvl="1"/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result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Kaggle:</a:t>
            </a:r>
            <a:r>
              <a:rPr kumimoji="1" lang="zh-CN" altLang="en-US" dirty="0"/>
              <a:t> </a:t>
            </a:r>
            <a:r>
              <a:rPr kumimoji="1" lang="en-US" altLang="zh-CN" dirty="0"/>
              <a:t>0.81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596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462276-2806-764E-9038-0C281531B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Business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Analysis</a:t>
            </a:r>
            <a:r>
              <a:rPr kumimoji="1" lang="zh-CN" altLang="en-US" dirty="0"/>
              <a:t> </a:t>
            </a:r>
            <a:r>
              <a:rPr kumimoji="1" lang="en-US" altLang="zh-CN" dirty="0"/>
              <a:t>---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Recap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7BBBF5-EA01-7C40-BB99-9963CC8CB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Pick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specific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restaurant:</a:t>
            </a:r>
            <a:r>
              <a:rPr kumimoji="1" lang="zh-CN" altLang="en-US" dirty="0"/>
              <a:t> </a:t>
            </a:r>
            <a:r>
              <a:rPr kumimoji="1" lang="en-US" altLang="zh-CN" dirty="0"/>
              <a:t>Wicked</a:t>
            </a:r>
            <a:r>
              <a:rPr kumimoji="1" lang="zh-CN" altLang="en-US" dirty="0"/>
              <a:t> </a:t>
            </a:r>
            <a:r>
              <a:rPr kumimoji="1" lang="en-US" altLang="zh-CN" dirty="0"/>
              <a:t>Spoon</a:t>
            </a:r>
          </a:p>
          <a:p>
            <a:endParaRPr kumimoji="1" lang="en-US" altLang="zh-CN" dirty="0"/>
          </a:p>
        </p:txBody>
      </p:sp>
      <p:pic>
        <p:nvPicPr>
          <p:cNvPr id="4" name="图片 6">
            <a:extLst>
              <a:ext uri="{FF2B5EF4-FFF2-40B4-BE49-F238E27FC236}">
                <a16:creationId xmlns:a16="http://schemas.microsoft.com/office/drawing/2014/main" id="{0D3F0C8D-3423-9E4D-91B2-D291E4259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62" y="1758462"/>
            <a:ext cx="8688338" cy="372947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F55C63F-D1FE-D04F-8B00-D6BB77AF483D}"/>
              </a:ext>
            </a:extLst>
          </p:cNvPr>
          <p:cNvSpPr/>
          <p:nvPr/>
        </p:nvSpPr>
        <p:spPr>
          <a:xfrm>
            <a:off x="6290269" y="2491992"/>
            <a:ext cx="1065125" cy="813917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33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5016A-0CF2-2B40-8A87-8CB906D89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Aspect Term Extraction</a:t>
            </a:r>
            <a:r>
              <a:rPr lang="zh-CN" altLang="en-US" dirty="0"/>
              <a:t> </a:t>
            </a:r>
            <a:r>
              <a:rPr lang="en-US" altLang="zh-CN" dirty="0"/>
              <a:t>(ATE)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B5D01-DB6B-2D42-8385-892875B4A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 err="1"/>
              <a:t>review.json</a:t>
            </a:r>
            <a:r>
              <a:rPr lang="zh-CN" altLang="en-US" dirty="0"/>
              <a:t> </a:t>
            </a:r>
            <a:r>
              <a:rPr lang="en-US" altLang="zh-CN" dirty="0"/>
              <a:t>rather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 err="1"/>
              <a:t>business.json</a:t>
            </a:r>
            <a:r>
              <a:rPr lang="zh-CN" altLang="en-US" dirty="0"/>
              <a:t> </a:t>
            </a:r>
            <a:r>
              <a:rPr lang="en-US" altLang="zh-CN" dirty="0"/>
              <a:t>?</a:t>
            </a:r>
          </a:p>
          <a:p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spacy</a:t>
            </a:r>
            <a:r>
              <a:rPr lang="zh-CN" altLang="en-US" dirty="0"/>
              <a:t> </a:t>
            </a:r>
            <a:r>
              <a:rPr lang="en-US" altLang="zh-CN" dirty="0"/>
              <a:t>(a</a:t>
            </a:r>
            <a:r>
              <a:rPr lang="zh-CN" altLang="en-US" dirty="0"/>
              <a:t> </a:t>
            </a:r>
            <a:r>
              <a:rPr lang="en-US" altLang="zh-CN" dirty="0"/>
              <a:t>package)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root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sentence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dependency</a:t>
            </a:r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below</a:t>
            </a:r>
            <a:r>
              <a:rPr lang="zh-CN" altLang="en-US" dirty="0"/>
              <a:t> </a:t>
            </a:r>
            <a:r>
              <a:rPr lang="en-US" altLang="zh-CN" dirty="0"/>
              <a:t>shows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meaningful</a:t>
            </a:r>
            <a:r>
              <a:rPr lang="zh-CN" altLang="en-US" dirty="0"/>
              <a:t> </a:t>
            </a:r>
            <a:r>
              <a:rPr lang="en-US" altLang="zh-CN" dirty="0"/>
              <a:t>roots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dependency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2177</a:t>
            </a:r>
            <a:r>
              <a:rPr lang="zh-CN" altLang="en-US" dirty="0"/>
              <a:t> </a:t>
            </a:r>
            <a:r>
              <a:rPr lang="en-US" altLang="zh-CN" b="1" dirty="0"/>
              <a:t>five-star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5B682A1-B334-F840-9E93-7DB314FB58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3806817"/>
              </p:ext>
            </p:extLst>
          </p:nvPr>
        </p:nvGraphicFramePr>
        <p:xfrm>
          <a:off x="180871" y="3153845"/>
          <a:ext cx="8782258" cy="2357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259">
                  <a:extLst>
                    <a:ext uri="{9D8B030D-6E8A-4147-A177-3AD203B41FA5}">
                      <a16:colId xmlns:a16="http://schemas.microsoft.com/office/drawing/2014/main" val="1296150100"/>
                    </a:ext>
                  </a:extLst>
                </a:gridCol>
                <a:gridCol w="2383726">
                  <a:extLst>
                    <a:ext uri="{9D8B030D-6E8A-4147-A177-3AD203B41FA5}">
                      <a16:colId xmlns:a16="http://schemas.microsoft.com/office/drawing/2014/main" val="2590563494"/>
                    </a:ext>
                  </a:extLst>
                </a:gridCol>
                <a:gridCol w="4608273">
                  <a:extLst>
                    <a:ext uri="{9D8B030D-6E8A-4147-A177-3AD203B41FA5}">
                      <a16:colId xmlns:a16="http://schemas.microsoft.com/office/drawing/2014/main" val="1324116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Word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Ratio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No.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Mentioned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Some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reviews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706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/>
                        <a:t>desserts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/>
                        <a:t>a wide variety of </a:t>
                      </a:r>
                      <a:r>
                        <a:rPr lang="en" altLang="zh-CN" b="1" dirty="0"/>
                        <a:t>desserts</a:t>
                      </a:r>
                      <a:r>
                        <a:rPr lang="zh-CN" altLang="en-US" b="1" dirty="0"/>
                        <a:t> </a:t>
                      </a:r>
                      <a:r>
                        <a:rPr lang="en-US" altLang="zh-CN" b="1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" altLang="zh-CN" dirty="0"/>
                        <a:t>look totally fresh and custom made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" altLang="zh-CN" dirty="0"/>
                        <a:t>overall very pretty but unique looking.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652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/>
                        <a:t>cheese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/>
                        <a:t>Devils </a:t>
                      </a:r>
                      <a:r>
                        <a:rPr lang="en" altLang="zh-CN" b="1" dirty="0"/>
                        <a:t>Mac and cheese</a:t>
                      </a:r>
                      <a:r>
                        <a:rPr lang="en" altLang="zh-CN" dirty="0"/>
                        <a:t>, </a:t>
                      </a:r>
                      <a:r>
                        <a:rPr lang="en" altLang="zh-CN" dirty="0" err="1"/>
                        <a:t>soooo</a:t>
                      </a:r>
                      <a:r>
                        <a:rPr lang="en" altLang="zh-CN" dirty="0"/>
                        <a:t> </a:t>
                      </a:r>
                      <a:r>
                        <a:rPr lang="en" altLang="zh-CN" dirty="0" err="1"/>
                        <a:t>gooood</a:t>
                      </a:r>
                      <a:r>
                        <a:rPr lang="en" altLang="zh-CN" dirty="0"/>
                        <a:t>!!!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461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/>
                        <a:t>marrow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13.3%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/>
                        <a:t>The </a:t>
                      </a:r>
                      <a:r>
                        <a:rPr lang="en" altLang="zh-CN" b="1" dirty="0"/>
                        <a:t>bone marrow</a:t>
                      </a:r>
                      <a:r>
                        <a:rPr lang="en" altLang="zh-CN" dirty="0"/>
                        <a:t> is a must try.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389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salad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mini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beet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kale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 err="1"/>
                        <a:t>caesar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b="1" dirty="0"/>
                        <a:t>salad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736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chicken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13.0%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Fried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b="1" dirty="0"/>
                        <a:t>chicken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" altLang="zh-CN" dirty="0"/>
                        <a:t>the king pao chicken was exceptional.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9680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5111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5016A-0CF2-2B40-8A87-8CB906D89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Aspect Term Extraction</a:t>
            </a:r>
            <a:r>
              <a:rPr lang="zh-CN" altLang="en-US" dirty="0"/>
              <a:t> </a:t>
            </a:r>
            <a:r>
              <a:rPr lang="en-US" altLang="zh-CN" dirty="0"/>
              <a:t>(ATE)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B5D01-DB6B-2D42-8385-892875B4A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below</a:t>
            </a:r>
            <a:r>
              <a:rPr lang="zh-CN" altLang="en-US" dirty="0"/>
              <a:t> </a:t>
            </a:r>
            <a:r>
              <a:rPr lang="en-US" altLang="zh-CN" dirty="0"/>
              <a:t>shows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meaningful</a:t>
            </a:r>
            <a:r>
              <a:rPr lang="zh-CN" altLang="en-US" dirty="0"/>
              <a:t> </a:t>
            </a:r>
            <a:r>
              <a:rPr lang="en-US" altLang="zh-CN" dirty="0"/>
              <a:t>roots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dependency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507</a:t>
            </a:r>
            <a:r>
              <a:rPr lang="zh-CN" altLang="en-US" dirty="0"/>
              <a:t> </a:t>
            </a:r>
            <a:r>
              <a:rPr lang="en-US" altLang="zh-CN" dirty="0"/>
              <a:t>one-star</a:t>
            </a:r>
            <a:r>
              <a:rPr lang="zh-CN" altLang="en-US" dirty="0"/>
              <a:t> </a:t>
            </a:r>
            <a:r>
              <a:rPr lang="en-US" altLang="zh-CN" dirty="0"/>
              <a:t>reviews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5B682A1-B334-F840-9E93-7DB314FB58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2489888"/>
              </p:ext>
            </p:extLst>
          </p:nvPr>
        </p:nvGraphicFramePr>
        <p:xfrm>
          <a:off x="180871" y="2265213"/>
          <a:ext cx="8782258" cy="248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259">
                  <a:extLst>
                    <a:ext uri="{9D8B030D-6E8A-4147-A177-3AD203B41FA5}">
                      <a16:colId xmlns:a16="http://schemas.microsoft.com/office/drawing/2014/main" val="1296150100"/>
                    </a:ext>
                  </a:extLst>
                </a:gridCol>
                <a:gridCol w="2383726">
                  <a:extLst>
                    <a:ext uri="{9D8B030D-6E8A-4147-A177-3AD203B41FA5}">
                      <a16:colId xmlns:a16="http://schemas.microsoft.com/office/drawing/2014/main" val="2590563494"/>
                    </a:ext>
                  </a:extLst>
                </a:gridCol>
                <a:gridCol w="4608273">
                  <a:extLst>
                    <a:ext uri="{9D8B030D-6E8A-4147-A177-3AD203B41FA5}">
                      <a16:colId xmlns:a16="http://schemas.microsoft.com/office/drawing/2014/main" val="13241163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Word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Ratio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of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No.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Mentioned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Some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reviews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1706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28.8%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/>
                        <a:t>Ate at 6pm, waited in </a:t>
                      </a:r>
                      <a:r>
                        <a:rPr lang="en" altLang="zh-CN" b="1" dirty="0"/>
                        <a:t>line</a:t>
                      </a:r>
                      <a:r>
                        <a:rPr lang="en" altLang="zh-CN" dirty="0"/>
                        <a:t> to pay, waited in </a:t>
                      </a:r>
                      <a:r>
                        <a:rPr lang="en" altLang="zh-CN" b="1" dirty="0"/>
                        <a:t>line</a:t>
                      </a:r>
                      <a:r>
                        <a:rPr lang="en" altLang="zh-CN" dirty="0"/>
                        <a:t> to get seated then waited in </a:t>
                      </a:r>
                      <a:r>
                        <a:rPr lang="en" altLang="zh-CN" b="1" dirty="0"/>
                        <a:t>line</a:t>
                      </a:r>
                      <a:r>
                        <a:rPr lang="en" altLang="zh-CN" dirty="0"/>
                        <a:t> to serve myself.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652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legs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21.1%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Crab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b="1" dirty="0"/>
                        <a:t>legs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tasted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like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water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cold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frozen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broken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461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selection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Limited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b="1" dirty="0"/>
                        <a:t>selection</a:t>
                      </a:r>
                      <a:r>
                        <a:rPr lang="zh-CN" altLang="en-US" b="1" dirty="0"/>
                        <a:t> </a:t>
                      </a:r>
                      <a:r>
                        <a:rPr lang="en-US" altLang="zh-CN" b="0" dirty="0"/>
                        <a:t>/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sucked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/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 err="1"/>
                        <a:t>pitifull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/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joke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/</a:t>
                      </a:r>
                      <a:r>
                        <a:rPr lang="zh-CN" altLang="en-US" b="0" dirty="0"/>
                        <a:t> </a:t>
                      </a:r>
                      <a:r>
                        <a:rPr lang="en-US" altLang="zh-CN" b="0" dirty="0"/>
                        <a:t>diminished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389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sushi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17.4%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/>
                        <a:t>there was no </a:t>
                      </a:r>
                      <a:r>
                        <a:rPr lang="en" altLang="zh-CN" b="1" dirty="0"/>
                        <a:t>sushi</a:t>
                      </a:r>
                      <a:r>
                        <a:rPr lang="en" altLang="zh-CN" dirty="0"/>
                        <a:t> worth mentioning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weird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hard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968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rib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CN" dirty="0"/>
                        <a:t>The prime </a:t>
                      </a:r>
                      <a:r>
                        <a:rPr lang="en" altLang="zh-CN" b="1" dirty="0"/>
                        <a:t>rib</a:t>
                      </a:r>
                      <a:r>
                        <a:rPr lang="en" altLang="zh-CN" dirty="0"/>
                        <a:t> was salty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fat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" altLang="zh-CN" dirty="0"/>
                        <a:t>SO tough, I could not cut it with a knife.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853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0485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BD75B-506F-8A49-A7FE-29D48E491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</a:t>
            </a:r>
            <a:r>
              <a:rPr lang="en-US" altLang="zh-CN" dirty="0"/>
              <a:t>tribution</a:t>
            </a:r>
            <a:r>
              <a:rPr lang="zh-CN" altLang="en-US" dirty="0"/>
              <a:t> </a:t>
            </a:r>
            <a:r>
              <a:rPr lang="en-US" altLang="zh-CN" dirty="0"/>
              <a:t>Plot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Attributes</a:t>
            </a:r>
            <a:endParaRPr 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63C93C6-F6AD-6847-B336-340983CA3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220" y="1154528"/>
            <a:ext cx="7074040" cy="247089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5A14AE5-C616-1343-93B9-705B0B674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994" y="3831240"/>
            <a:ext cx="7074040" cy="247089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B3B0FAD-D89A-324D-B9F7-0555F89026A3}"/>
              </a:ext>
            </a:extLst>
          </p:cNvPr>
          <p:cNvSpPr txBox="1"/>
          <p:nvPr/>
        </p:nvSpPr>
        <p:spPr>
          <a:xfrm>
            <a:off x="35797" y="1154528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Wicked</a:t>
            </a:r>
            <a:r>
              <a:rPr kumimoji="1" lang="zh-CN" altLang="en-US" dirty="0"/>
              <a:t> </a:t>
            </a:r>
            <a:r>
              <a:rPr kumimoji="1" lang="en-US" altLang="zh-CN" dirty="0"/>
              <a:t>Spoon: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E42C724-A89D-D44F-A96E-6E6E719B0A65}"/>
              </a:ext>
            </a:extLst>
          </p:cNvPr>
          <p:cNvSpPr txBox="1"/>
          <p:nvPr/>
        </p:nvSpPr>
        <p:spPr>
          <a:xfrm>
            <a:off x="0" y="3569717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Other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Restaurants: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2416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90D136-B06E-F64D-B6AB-9F101139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Hypothesis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7E6360-C1BC-9E42-9A3E-558132EAB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If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about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distribution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of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the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stars</a:t>
            </a:r>
            <a:r>
              <a:rPr kumimoji="1" lang="zh-CN" altLang="en-US" b="1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reviews,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could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chi-square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test.</a:t>
            </a:r>
          </a:p>
          <a:p>
            <a:pPr lvl="1"/>
            <a:r>
              <a:rPr kumimoji="1" lang="en-US" altLang="zh-CN" dirty="0"/>
              <a:t>H0: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distribution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negative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different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distribution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negative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attributes.</a:t>
            </a:r>
          </a:p>
          <a:p>
            <a:pPr lvl="1"/>
            <a:endParaRPr kumimoji="1" lang="en-US" altLang="zh-CN" dirty="0"/>
          </a:p>
          <a:p>
            <a:r>
              <a:rPr kumimoji="1" lang="en-US" altLang="zh-CN" dirty="0"/>
              <a:t>If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about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average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(median)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score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could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Wilcoxon two-sample test.</a:t>
            </a:r>
          </a:p>
          <a:p>
            <a:pPr lvl="1"/>
            <a:r>
              <a:rPr kumimoji="1" lang="en-US" altLang="zh-CN" dirty="0"/>
              <a:t>H0: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median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negative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b="1" dirty="0"/>
              <a:t>larger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than</a:t>
            </a:r>
            <a:r>
              <a:rPr kumimoji="1" lang="zh-CN" altLang="en-US" b="1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median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reviews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negative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attributes.</a:t>
            </a:r>
            <a:r>
              <a:rPr kumimoji="1" lang="zh-CN" altLang="en-US" dirty="0"/>
              <a:t> </a:t>
            </a:r>
            <a:r>
              <a:rPr kumimoji="1" lang="en-US" altLang="zh-CN" dirty="0"/>
              <a:t>(One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Sided)</a:t>
            </a: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0231240"/>
      </p:ext>
    </p:extLst>
  </p:cSld>
  <p:clrMapOvr>
    <a:masterClrMapping/>
  </p:clrMapOvr>
</p:sld>
</file>

<file path=ppt/theme/theme1.xml><?xml version="1.0" encoding="utf-8"?>
<a:theme xmlns:a="http://schemas.openxmlformats.org/drawingml/2006/main" name="Widescreen_Geometric">
  <a:themeElements>
    <a:clrScheme name="UWBrand">
      <a:dk1>
        <a:sysClr val="windowText" lastClr="000000"/>
      </a:dk1>
      <a:lt1>
        <a:srgbClr val="FFFFFF"/>
      </a:lt1>
      <a:dk2>
        <a:srgbClr val="FFFFFF"/>
      </a:dk2>
      <a:lt2>
        <a:srgbClr val="FFFFFF"/>
      </a:lt2>
      <a:accent1>
        <a:srgbClr val="C5050C"/>
      </a:accent1>
      <a:accent2>
        <a:srgbClr val="FF8000"/>
      </a:accent2>
      <a:accent3>
        <a:srgbClr val="FFBF00"/>
      </a:accent3>
      <a:accent4>
        <a:srgbClr val="97B85F"/>
      </a:accent4>
      <a:accent5>
        <a:srgbClr val="6B9999"/>
      </a:accent5>
      <a:accent6>
        <a:srgbClr val="386666"/>
      </a:accent6>
      <a:hlink>
        <a:srgbClr val="0479A8"/>
      </a:hlink>
      <a:folHlink>
        <a:srgbClr val="0479A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ndard_Geometric" id="{73EA95AC-B2A6-0040-920E-F01652E6F848}" vid="{0E846AE0-D853-AC47-94D1-3482A1DCFBB8}"/>
    </a:ext>
  </a:extLst>
</a:theme>
</file>

<file path=ppt/theme/theme2.xml><?xml version="1.0" encoding="utf-8"?>
<a:theme xmlns:a="http://schemas.openxmlformats.org/drawingml/2006/main" name="Standard_Geometric">
  <a:themeElements>
    <a:clrScheme name="UWBrand">
      <a:dk1>
        <a:sysClr val="windowText" lastClr="000000"/>
      </a:dk1>
      <a:lt1>
        <a:srgbClr val="FFFFFF"/>
      </a:lt1>
      <a:dk2>
        <a:srgbClr val="FFFFFF"/>
      </a:dk2>
      <a:lt2>
        <a:srgbClr val="FFFFFF"/>
      </a:lt2>
      <a:accent1>
        <a:srgbClr val="C5050C"/>
      </a:accent1>
      <a:accent2>
        <a:srgbClr val="FF8000"/>
      </a:accent2>
      <a:accent3>
        <a:srgbClr val="FFBF00"/>
      </a:accent3>
      <a:accent4>
        <a:srgbClr val="97B85F"/>
      </a:accent4>
      <a:accent5>
        <a:srgbClr val="6B9999"/>
      </a:accent5>
      <a:accent6>
        <a:srgbClr val="386666"/>
      </a:accent6>
      <a:hlink>
        <a:srgbClr val="0479A8"/>
      </a:hlink>
      <a:folHlink>
        <a:srgbClr val="0479A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ndard_Geometric" id="{73EA95AC-B2A6-0040-920E-F01652E6F848}" vid="{60AA7164-CC4E-9240-B0C5-11E4DB602E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Widescreen_Geometric</Template>
  <TotalTime>13806</TotalTime>
  <Words>1245</Words>
  <Application>Microsoft Macintosh PowerPoint</Application>
  <PresentationFormat>全屏显示(4:3)</PresentationFormat>
  <Paragraphs>368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6" baseType="lpstr">
      <vt:lpstr>等线</vt:lpstr>
      <vt:lpstr>Arial</vt:lpstr>
      <vt:lpstr>Widescreen_Geometric</vt:lpstr>
      <vt:lpstr>Standard_Geometric</vt:lpstr>
      <vt:lpstr>Module2: Yelp Reviews</vt:lpstr>
      <vt:lpstr>Outline of this presentation</vt:lpstr>
      <vt:lpstr>Bag-of-words</vt:lpstr>
      <vt:lpstr>Deep Learning</vt:lpstr>
      <vt:lpstr>Business Analysis --- Recap</vt:lpstr>
      <vt:lpstr>Aspect Term Extraction (ATE)</vt:lpstr>
      <vt:lpstr>Aspect Term Extraction (ATE)</vt:lpstr>
      <vt:lpstr>Distribution Plot of Attributes</vt:lpstr>
      <vt:lpstr>Hypothesis Testing on Attributes</vt:lpstr>
      <vt:lpstr>Chi-Square Test</vt:lpstr>
      <vt:lpstr>Wilcoxon two-sample test</vt:lpstr>
      <vt:lpstr>Result</vt:lpstr>
      <vt:lpstr>Seasonal Trend - Recap</vt:lpstr>
      <vt:lpstr>Pre-defined Season</vt:lpstr>
      <vt:lpstr>Season Trend</vt:lpstr>
      <vt:lpstr>Seasonal Trend</vt:lpstr>
      <vt:lpstr>Keywords Searching</vt:lpstr>
      <vt:lpstr>Keywords Analysis</vt:lpstr>
      <vt:lpstr>Keywords in Reviews</vt:lpstr>
      <vt:lpstr>Keywords in Reviews</vt:lpstr>
      <vt:lpstr>Strength and Weakness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SIYU WANG</dc:creator>
  <cp:lastModifiedBy>SIYU WANG</cp:lastModifiedBy>
  <cp:revision>155</cp:revision>
  <dcterms:created xsi:type="dcterms:W3CDTF">2019-02-02T20:20:22Z</dcterms:created>
  <dcterms:modified xsi:type="dcterms:W3CDTF">2019-04-02T03:01:54Z</dcterms:modified>
</cp:coreProperties>
</file>

<file path=docProps/thumbnail.jpeg>
</file>